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733" r:id="rId5"/>
    <p:sldMasterId id="2147483714" r:id="rId6"/>
  </p:sldMasterIdLst>
  <p:notesMasterIdLst>
    <p:notesMasterId r:id="rId13"/>
  </p:notesMasterIdLst>
  <p:sldIdLst>
    <p:sldId id="685" r:id="rId7"/>
    <p:sldId id="450" r:id="rId8"/>
    <p:sldId id="1763" r:id="rId9"/>
    <p:sldId id="1762" r:id="rId10"/>
    <p:sldId id="405" r:id="rId11"/>
    <p:sldId id="451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44" autoAdjust="0"/>
    <p:restoredTop sz="87714" autoAdjust="0"/>
  </p:normalViewPr>
  <p:slideViewPr>
    <p:cSldViewPr snapToGrid="0">
      <p:cViewPr varScale="1">
        <p:scale>
          <a:sx n="106" d="100"/>
          <a:sy n="106" d="100"/>
        </p:scale>
        <p:origin x="184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CA900C12-9EAC-CD45-8BC0-A5F0D710E67D}"/>
    <pc:docChg chg="custSel addSld modSld">
      <pc:chgData name="Farhana Choudhury" userId="8bfadc28-a633-41a8-aacf-e9b58948d589" providerId="ADAL" clId="{CA900C12-9EAC-CD45-8BC0-A5F0D710E67D}" dt="2023-07-10T04:20:57.341" v="26" actId="1076"/>
      <pc:docMkLst>
        <pc:docMk/>
      </pc:docMkLst>
      <pc:sldChg chg="addSp delSp modSp mod">
        <pc:chgData name="Farhana Choudhury" userId="8bfadc28-a633-41a8-aacf-e9b58948d589" providerId="ADAL" clId="{CA900C12-9EAC-CD45-8BC0-A5F0D710E67D}" dt="2023-07-10T04:20:57.341" v="26" actId="1076"/>
        <pc:sldMkLst>
          <pc:docMk/>
          <pc:sldMk cId="899811107" sldId="450"/>
        </pc:sldMkLst>
        <pc:spChg chg="add del mod">
          <ac:chgData name="Farhana Choudhury" userId="8bfadc28-a633-41a8-aacf-e9b58948d589" providerId="ADAL" clId="{CA900C12-9EAC-CD45-8BC0-A5F0D710E67D}" dt="2023-07-10T04:20:53.245" v="25" actId="478"/>
          <ac:spMkLst>
            <pc:docMk/>
            <pc:sldMk cId="899811107" sldId="450"/>
            <ac:spMk id="3" creationId="{BB97C62F-F1D0-1AA2-B1F0-661E2B672C2C}"/>
          </ac:spMkLst>
        </pc:spChg>
        <pc:spChg chg="mod">
          <ac:chgData name="Farhana Choudhury" userId="8bfadc28-a633-41a8-aacf-e9b58948d589" providerId="ADAL" clId="{CA900C12-9EAC-CD45-8BC0-A5F0D710E67D}" dt="2023-07-10T04:20:57.341" v="26" actId="1076"/>
          <ac:spMkLst>
            <pc:docMk/>
            <pc:sldMk cId="899811107" sldId="450"/>
            <ac:spMk id="342018" creationId="{17A7E27B-D0F2-45DE-A717-DC1CA552CDCC}"/>
          </ac:spMkLst>
        </pc:spChg>
        <pc:spChg chg="del">
          <ac:chgData name="Farhana Choudhury" userId="8bfadc28-a633-41a8-aacf-e9b58948d589" providerId="ADAL" clId="{CA900C12-9EAC-CD45-8BC0-A5F0D710E67D}" dt="2023-07-10T04:20:49.594" v="24" actId="478"/>
          <ac:spMkLst>
            <pc:docMk/>
            <pc:sldMk cId="899811107" sldId="450"/>
            <ac:spMk id="342019" creationId="{B4E4E9D9-245C-4D65-91FA-AE75F3502555}"/>
          </ac:spMkLst>
        </pc:spChg>
      </pc:sldChg>
      <pc:sldChg chg="add">
        <pc:chgData name="Farhana Choudhury" userId="8bfadc28-a633-41a8-aacf-e9b58948d589" providerId="ADAL" clId="{CA900C12-9EAC-CD45-8BC0-A5F0D710E67D}" dt="2023-07-10T04:20:33.445" v="0" actId="2890"/>
        <pc:sldMkLst>
          <pc:docMk/>
          <pc:sldMk cId="1840900174" sldId="1763"/>
        </pc:sldMkLst>
      </pc:sldChg>
    </pc:docChg>
  </pc:docChgLst>
</pc:chgInfo>
</file>

<file path=ppt/media/image11.png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14/10/2024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15A35-5194-4638-B210-9AAA080525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58925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6FF9F-348C-4F36-8E74-D55D83E5B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90" cy="178785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3453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D5172-1753-4AD4-A614-0EFDF259A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8195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CC472-DAD0-430B-85AC-71A0179A9C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54808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88518433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7289363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1058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FAA80-D3AC-4FBF-AAA7-DEDEA87CAB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50003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2BEEA4-40AB-415D-B46A-85326892B4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7526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ABB35-20F7-4828-9D1B-004E52E7B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1563014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09848-F279-4869-99E6-5BED25731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706255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41787590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69BAB-E894-4236-BF09-7177E8D71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8190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688341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8218E7A-18E9-45A4-891D-3DD1BFEC5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192377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301B275B-012E-4D14-BF63-C7C7BD0F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0949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DCEFD-E5FA-4450-9247-B76C31B9B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966651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B0DE93E-B778-4905-84E2-BE44AF064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155829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9FAF202-EE4D-4267-B9E4-50CC3D123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34989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1AAED5-DB29-4479-9EF9-D149D9DB3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13141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858D76B-B70B-4628-83AD-F8127CB9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6846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D70BD9DF-0267-4165-8BF0-683D4DD72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717010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497275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FD7C4D-96A1-4890-BE4D-9731D10C0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857615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A83F95E-14E1-48D1-AAFF-D5FCEF424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05063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39937ED-A043-467C-BC73-FCB568393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13550" y="1431531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9967347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C988F7-07F9-41E4-BA78-02D9CDBCB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3416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585850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DE7DD1FB-7E0D-4E9C-AD00-F964798F8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7236994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88AF8A8-DFEF-4FD7-AF75-DA7106AB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429864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44ACC78-E6EF-4128-AEA2-0639C7784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3208477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709495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00F6E0E-7FBA-403C-AB0D-01103F0CD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200942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67EF65F-4F61-4DA4-B562-D8B7905ED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30877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2AD36FB3-6540-4547-9F38-FC6276B73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631703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8EF65B-8305-4BF8-9A5F-A221F4F3C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123065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2B47284-12CB-4D7A-89C3-3835F958A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0722224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D7E4FC5-221E-48E4-8539-A265DC15C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978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BD9A33D-0BA4-4D58-B6E1-32F74C7B8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814751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ECE04-B29E-48DA-A2D1-A8320F3123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8400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279266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815D13-951F-496D-97C8-5E3DCE6D40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25776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4935604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812125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271053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712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783640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661649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7678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2C15C-1E44-4ED3-A1B3-29FFBD149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369836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818360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96263230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868034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216241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53617117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8909311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404597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736509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395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960187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93922047"/>
      </p:ext>
    </p:extLst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wrap="none"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2976A6-3876-4722-A34E-023446CA57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000" y="2008800"/>
            <a:ext cx="2224800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06055335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2000" y="432000"/>
            <a:ext cx="8276400" cy="5990400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87ED3-461E-437C-A2F0-1C75F1050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3200" y="2008800"/>
            <a:ext cx="222480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8468076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2D0BF-E1AC-4FDA-A7F2-5D2B0A7C38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9283688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25390-7D36-4F48-A246-EB923818F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2978176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F91F79-2D61-4906-8BA8-9272B13686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title</a:t>
            </a:r>
            <a:br>
              <a:rPr lang="en-AU" noProof="0" dirty="0"/>
            </a:br>
            <a:endParaRPr lang="en-AU" dirty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114723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716F0-4D4D-47E6-900A-A1C0BC27D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4015552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7588323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12443659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7004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14/10/2024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5420" y="21657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05AA2-8839-43DC-995E-6E860EF5A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8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9683107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D6EC-468A-4654-B289-D94343C1C3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75954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824677043"/>
      </p:ext>
    </p:extLst>
  </p:cSld>
  <p:clrMapOvr>
    <a:masterClrMapping/>
  </p:clrMapOvr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8241314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DD0C7-83B0-4F4A-A85E-F29353A3C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2164601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5330B-FE77-4BCD-A08E-734DC48FBD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19958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60.xml"/><Relationship Id="rId42" Type="http://schemas.openxmlformats.org/officeDocument/2006/relationships/slideLayout" Target="../slideLayouts/slideLayout68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5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32" Type="http://schemas.openxmlformats.org/officeDocument/2006/relationships/slideLayout" Target="../slideLayouts/slideLayout58.xml"/><Relationship Id="rId37" Type="http://schemas.openxmlformats.org/officeDocument/2006/relationships/slideLayout" Target="../slideLayouts/slideLayout63.xml"/><Relationship Id="rId40" Type="http://schemas.openxmlformats.org/officeDocument/2006/relationships/slideLayout" Target="../slideLayouts/slideLayout66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4.xml"/><Relationship Id="rId36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70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53.xml"/><Relationship Id="rId30" Type="http://schemas.openxmlformats.org/officeDocument/2006/relationships/slideLayout" Target="../slideLayouts/slideLayout56.xml"/><Relationship Id="rId35" Type="http://schemas.openxmlformats.org/officeDocument/2006/relationships/slideLayout" Target="../slideLayouts/slideLayout61.xml"/><Relationship Id="rId43" Type="http://schemas.openxmlformats.org/officeDocument/2006/relationships/slideLayout" Target="../slideLayouts/slideLayout69.xml"/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33" Type="http://schemas.openxmlformats.org/officeDocument/2006/relationships/slideLayout" Target="../slideLayouts/slideLayout59.xml"/><Relationship Id="rId38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46.xml"/><Relationship Id="rId41" Type="http://schemas.openxmlformats.org/officeDocument/2006/relationships/slideLayout" Target="../slideLayouts/slideLayout6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8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91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95.xml"/><Relationship Id="rId2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90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94.xml"/><Relationship Id="rId5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9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Logo">
            <a:extLst>
              <a:ext uri="{FF2B5EF4-FFF2-40B4-BE49-F238E27FC236}">
                <a16:creationId xmlns:a16="http://schemas.microsoft.com/office/drawing/2014/main" id="{10B109AB-C874-4A80-A1E4-F3A3AC0E4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666" r:id="rId2"/>
    <p:sldLayoutId id="2147483806" r:id="rId3"/>
    <p:sldLayoutId id="214748380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807" r:id="rId10"/>
    <p:sldLayoutId id="2147483808" r:id="rId11"/>
    <p:sldLayoutId id="2147483809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816" r:id="rId18"/>
    <p:sldLayoutId id="2147483817" r:id="rId19"/>
    <p:sldLayoutId id="2147483810" r:id="rId20"/>
    <p:sldLayoutId id="2147483671" r:id="rId21"/>
    <p:sldLayoutId id="2147483811" r:id="rId22"/>
    <p:sldLayoutId id="2147483812" r:id="rId23"/>
    <p:sldLayoutId id="2147483813" r:id="rId24"/>
    <p:sldLayoutId id="2147483869" r:id="rId25"/>
    <p:sldLayoutId id="2147483872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Logo">
            <a:extLst>
              <a:ext uri="{FF2B5EF4-FFF2-40B4-BE49-F238E27FC236}">
                <a16:creationId xmlns:a16="http://schemas.microsoft.com/office/drawing/2014/main" id="{B803B149-B41B-499F-9FC0-955850A8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68" r:id="rId16"/>
    <p:sldLayoutId id="2147483833" r:id="rId17"/>
    <p:sldLayoutId id="2147483834" r:id="rId18"/>
    <p:sldLayoutId id="2147483835" r:id="rId19"/>
    <p:sldLayoutId id="2147483836" r:id="rId20"/>
    <p:sldLayoutId id="2147483837" r:id="rId21"/>
    <p:sldLayoutId id="2147483838" r:id="rId22"/>
    <p:sldLayoutId id="2147483839" r:id="rId23"/>
    <p:sldLayoutId id="2147483840" r:id="rId24"/>
    <p:sldLayoutId id="2147483841" r:id="rId25"/>
    <p:sldLayoutId id="2147483842" r:id="rId26"/>
    <p:sldLayoutId id="2147483843" r:id="rId27"/>
    <p:sldLayoutId id="2147483772" r:id="rId28"/>
    <p:sldLayoutId id="2147483773" r:id="rId29"/>
    <p:sldLayoutId id="2147483774" r:id="rId30"/>
    <p:sldLayoutId id="2147483775" r:id="rId31"/>
    <p:sldLayoutId id="2147483844" r:id="rId32"/>
    <p:sldLayoutId id="2147483845" r:id="rId33"/>
    <p:sldLayoutId id="2147483846" r:id="rId34"/>
    <p:sldLayoutId id="2147483779" r:id="rId35"/>
    <p:sldLayoutId id="2147483780" r:id="rId36"/>
    <p:sldLayoutId id="2147483781" r:id="rId37"/>
    <p:sldLayoutId id="2147483782" r:id="rId38"/>
    <p:sldLayoutId id="2147483783" r:id="rId39"/>
    <p:sldLayoutId id="2147483866" r:id="rId40"/>
    <p:sldLayoutId id="2147483867" r:id="rId41"/>
    <p:sldLayoutId id="2147483847" r:id="rId42"/>
    <p:sldLayoutId id="2147483848" r:id="rId43"/>
    <p:sldLayoutId id="2147483849" r:id="rId44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Background shape">
            <a:extLst>
              <a:ext uri="{FF2B5EF4-FFF2-40B4-BE49-F238E27FC236}">
                <a16:creationId xmlns:a16="http://schemas.microsoft.com/office/drawing/2014/main" id="{6C02D648-4BAC-4912-B2BF-F533637F5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14/10/2024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Logo">
            <a:extLst>
              <a:ext uri="{FF2B5EF4-FFF2-40B4-BE49-F238E27FC236}">
                <a16:creationId xmlns:a16="http://schemas.microsoft.com/office/drawing/2014/main" id="{306309D1-1A80-489B-9D19-DC11A2F31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864" r:id="rId10"/>
    <p:sldLayoutId id="2147483865" r:id="rId11"/>
    <p:sldLayoutId id="2147483732" r:id="rId12"/>
    <p:sldLayoutId id="2147483850" r:id="rId13"/>
    <p:sldLayoutId id="2147483851" r:id="rId14"/>
    <p:sldLayoutId id="2147483852" r:id="rId15"/>
    <p:sldLayoutId id="2147483853" r:id="rId16"/>
    <p:sldLayoutId id="2147483854" r:id="rId17"/>
    <p:sldLayoutId id="2147483855" r:id="rId18"/>
    <p:sldLayoutId id="2147483856" r:id="rId19"/>
    <p:sldLayoutId id="2147483857" r:id="rId20"/>
    <p:sldLayoutId id="2147483858" r:id="rId21"/>
    <p:sldLayoutId id="2147483797" r:id="rId22"/>
    <p:sldLayoutId id="2147483859" r:id="rId23"/>
    <p:sldLayoutId id="2147483860" r:id="rId24"/>
    <p:sldLayoutId id="2147483861" r:id="rId25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589" y="197097"/>
            <a:ext cx="5744994" cy="227293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COMP90050: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Advanced Database Systems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0" y="4835892"/>
            <a:ext cx="6471466" cy="197905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Data warehousing</a:t>
            </a:r>
          </a:p>
          <a:p>
            <a:r>
              <a:rPr lang="en-US" sz="2000" dirty="0"/>
              <a:t>Week 12 part 2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874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Rectangle 2">
            <a:extLst>
              <a:ext uri="{FF2B5EF4-FFF2-40B4-BE49-F238E27FC236}">
                <a16:creationId xmlns:a16="http://schemas.microsoft.com/office/drawing/2014/main" id="{17A7E27B-D0F2-45DE-A717-DC1CA552CD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8454" y="2129736"/>
            <a:ext cx="7520001" cy="887360"/>
          </a:xfrm>
        </p:spPr>
        <p:txBody>
          <a:bodyPr/>
          <a:lstStyle/>
          <a:p>
            <a:r>
              <a:rPr lang="en-US" altLang="en-US" dirty="0" err="1"/>
              <a:t>Specialised</a:t>
            </a:r>
            <a:r>
              <a:rPr lang="en-US" altLang="en-US" dirty="0"/>
              <a:t> databases: Data Warehousing</a:t>
            </a:r>
          </a:p>
        </p:txBody>
      </p:sp>
    </p:spTree>
    <p:extLst>
      <p:ext uri="{BB962C8B-B14F-4D97-AF65-F5344CB8AC3E}">
        <p14:creationId xmlns:p14="http://schemas.microsoft.com/office/powerpoint/2010/main" val="899811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Rectangle 2">
            <a:extLst>
              <a:ext uri="{FF2B5EF4-FFF2-40B4-BE49-F238E27FC236}">
                <a16:creationId xmlns:a16="http://schemas.microsoft.com/office/drawing/2014/main" id="{17A7E27B-D0F2-45DE-A717-DC1CA552CD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Data Warehousing</a:t>
            </a:r>
          </a:p>
        </p:txBody>
      </p:sp>
      <p:sp>
        <p:nvSpPr>
          <p:cNvPr id="342019" name="Rectangle 3">
            <a:extLst>
              <a:ext uri="{FF2B5EF4-FFF2-40B4-BE49-F238E27FC236}">
                <a16:creationId xmlns:a16="http://schemas.microsoft.com/office/drawing/2014/main" id="{B4E4E9D9-245C-4D65-91FA-AE75F35025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571" y="1532415"/>
            <a:ext cx="8602276" cy="4376944"/>
          </a:xfrm>
        </p:spPr>
        <p:txBody>
          <a:bodyPr/>
          <a:lstStyle/>
          <a:p>
            <a:r>
              <a:rPr lang="en-US" altLang="en-US" dirty="0"/>
              <a:t>Corporate </a:t>
            </a:r>
            <a:r>
              <a:rPr lang="en-US" altLang="en-US" b="1" dirty="0"/>
              <a:t>decision making requires</a:t>
            </a:r>
            <a:r>
              <a:rPr lang="en-US" altLang="en-US" dirty="0"/>
              <a:t> a unified view of all organizational data, including </a:t>
            </a:r>
            <a:r>
              <a:rPr lang="en-US" altLang="en-US" b="1" dirty="0"/>
              <a:t>historical data</a:t>
            </a:r>
          </a:p>
          <a:p>
            <a:r>
              <a:rPr lang="en-US" altLang="en-US" dirty="0"/>
              <a:t>A </a:t>
            </a:r>
            <a:r>
              <a:rPr lang="en-US" altLang="en-US" b="1" u="sng" dirty="0"/>
              <a:t>data warehouse</a:t>
            </a:r>
            <a:r>
              <a:rPr lang="en-US" altLang="en-US" dirty="0"/>
              <a:t> is a repository (archive) of information gathered from multiple sources, stored under a unified schema, for analytics and reporting purposes</a:t>
            </a:r>
          </a:p>
          <a:p>
            <a:endParaRPr lang="en-US" altLang="en-US" dirty="0"/>
          </a:p>
          <a:p>
            <a:pPr lvl="2"/>
            <a:r>
              <a:rPr lang="en-US" altLang="en-US" dirty="0"/>
              <a:t>Greatly simplifies querying, permits study of historical trends</a:t>
            </a:r>
          </a:p>
          <a:p>
            <a:pPr lvl="2"/>
            <a:r>
              <a:rPr lang="en-US" altLang="en-US" u="sng" dirty="0"/>
              <a:t>Shifts decision support query load away from transaction processing systems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40900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4B9A3086-9293-4C2F-BCAC-CAE6AFB2F6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51857" y="391885"/>
            <a:ext cx="7772400" cy="685800"/>
          </a:xfrm>
        </p:spPr>
        <p:txBody>
          <a:bodyPr/>
          <a:lstStyle/>
          <a:p>
            <a:r>
              <a:rPr lang="en-US" altLang="en-US" dirty="0"/>
              <a:t>Data Warehousing</a:t>
            </a:r>
          </a:p>
        </p:txBody>
      </p:sp>
      <p:pic>
        <p:nvPicPr>
          <p:cNvPr id="45059" name="Picture 3">
            <a:extLst>
              <a:ext uri="{FF2B5EF4-FFF2-40B4-BE49-F238E27FC236}">
                <a16:creationId xmlns:a16="http://schemas.microsoft.com/office/drawing/2014/main" id="{B4F5A654-10F5-4DBA-B9B5-D74BF5C60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0" y="1506538"/>
            <a:ext cx="8001000" cy="3878262"/>
          </a:xfrm>
          <a:prstGeom prst="rect">
            <a:avLst/>
          </a:prstGeom>
          <a:noFill/>
          <a:ln w="76200" cmpd="tri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043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Rectangle 2">
            <a:extLst>
              <a:ext uri="{FF2B5EF4-FFF2-40B4-BE49-F238E27FC236}">
                <a16:creationId xmlns:a16="http://schemas.microsoft.com/office/drawing/2014/main" id="{4F04FF65-0FB9-4785-A69A-AE4447F3C9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Design Issues</a:t>
            </a:r>
          </a:p>
        </p:txBody>
      </p:sp>
      <p:sp>
        <p:nvSpPr>
          <p:cNvPr id="286723" name="Rectangle 3">
            <a:extLst>
              <a:ext uri="{FF2B5EF4-FFF2-40B4-BE49-F238E27FC236}">
                <a16:creationId xmlns:a16="http://schemas.microsoft.com/office/drawing/2014/main" id="{F93C65B3-9CAC-46E5-9FC0-5FD5EC8A55C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u="sng" dirty="0"/>
              <a:t>When and how to gather data:</a:t>
            </a:r>
          </a:p>
          <a:p>
            <a:pPr lvl="1"/>
            <a:r>
              <a:rPr lang="en-US" altLang="en-US" b="1" dirty="0">
                <a:solidFill>
                  <a:srgbClr val="0432FF"/>
                </a:solidFill>
              </a:rPr>
              <a:t>Source driven architecture</a:t>
            </a:r>
            <a:r>
              <a:rPr lang="en-US" altLang="en-US" dirty="0">
                <a:solidFill>
                  <a:srgbClr val="0432FF"/>
                </a:solidFill>
              </a:rPr>
              <a:t>:</a:t>
            </a:r>
            <a:r>
              <a:rPr lang="en-US" altLang="en-US" dirty="0"/>
              <a:t> data sources transmit new information to warehouse, either continuously or periodically (e.g. at night)</a:t>
            </a:r>
          </a:p>
          <a:p>
            <a:pPr lvl="1"/>
            <a:r>
              <a:rPr lang="en-US" altLang="en-US" b="1" dirty="0">
                <a:solidFill>
                  <a:srgbClr val="0432FF"/>
                </a:solidFill>
              </a:rPr>
              <a:t>Destination driven architecture</a:t>
            </a:r>
            <a:r>
              <a:rPr lang="en-US" altLang="en-US" dirty="0">
                <a:solidFill>
                  <a:srgbClr val="0432FF"/>
                </a:solidFill>
              </a:rPr>
              <a:t>:</a:t>
            </a:r>
            <a:r>
              <a:rPr lang="en-US" altLang="en-US" dirty="0"/>
              <a:t> warehouse periodically requests new information from data sources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Keeping warehouse exactly synchronized with data sources (e.g., </a:t>
            </a:r>
            <a:r>
              <a:rPr lang="en-US" altLang="en-US" b="1" dirty="0"/>
              <a:t>using two-phase commit) is too expensive</a:t>
            </a:r>
          </a:p>
          <a:p>
            <a:pPr lvl="2"/>
            <a:r>
              <a:rPr lang="en-US" altLang="en-US" dirty="0"/>
              <a:t>Usually </a:t>
            </a:r>
            <a:r>
              <a:rPr lang="en-US" altLang="en-US" b="1" dirty="0"/>
              <a:t>OK to have slightly out-of-date </a:t>
            </a:r>
            <a:r>
              <a:rPr lang="en-US" altLang="en-US" dirty="0"/>
              <a:t>data at warehouse</a:t>
            </a:r>
          </a:p>
          <a:p>
            <a:pPr lvl="2"/>
            <a:r>
              <a:rPr lang="en-US" altLang="en-US" dirty="0"/>
              <a:t>Data/updates are periodically downloaded form online transaction processing (</a:t>
            </a:r>
            <a:r>
              <a:rPr lang="en-US" altLang="en-US" b="1" u="sng" dirty="0"/>
              <a:t>OLTP</a:t>
            </a:r>
            <a:r>
              <a:rPr lang="en-US" altLang="en-US" dirty="0"/>
              <a:t>) systems (most of the DBMS work we have seen so far)</a:t>
            </a:r>
          </a:p>
        </p:txBody>
      </p:sp>
    </p:spTree>
    <p:extLst>
      <p:ext uri="{BB962C8B-B14F-4D97-AF65-F5344CB8AC3E}">
        <p14:creationId xmlns:p14="http://schemas.microsoft.com/office/powerpoint/2010/main" val="141362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42" name="Rectangle 2">
            <a:extLst>
              <a:ext uri="{FF2B5EF4-FFF2-40B4-BE49-F238E27FC236}">
                <a16:creationId xmlns:a16="http://schemas.microsoft.com/office/drawing/2014/main" id="{26CB782A-B5FB-4A51-9F1C-44D29DC247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18293" y="548368"/>
            <a:ext cx="8077200" cy="609600"/>
          </a:xfrm>
        </p:spPr>
        <p:txBody>
          <a:bodyPr/>
          <a:lstStyle/>
          <a:p>
            <a:r>
              <a:rPr lang="en-US" altLang="en-US" dirty="0"/>
              <a:t>More Warehouse Design Issues</a:t>
            </a:r>
          </a:p>
        </p:txBody>
      </p:sp>
      <p:sp>
        <p:nvSpPr>
          <p:cNvPr id="343043" name="Rectangle 3">
            <a:extLst>
              <a:ext uri="{FF2B5EF4-FFF2-40B4-BE49-F238E27FC236}">
                <a16:creationId xmlns:a16="http://schemas.microsoft.com/office/drawing/2014/main" id="{7C3BDD2A-B14C-48F4-82AE-40582A7C48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570" y="1532415"/>
            <a:ext cx="8615723" cy="4376944"/>
          </a:xfrm>
        </p:spPr>
        <p:txBody>
          <a:bodyPr/>
          <a:lstStyle/>
          <a:p>
            <a:r>
              <a:rPr lang="en-US" altLang="en-US" b="1" i="1" dirty="0">
                <a:solidFill>
                  <a:srgbClr val="0432FF"/>
                </a:solidFill>
              </a:rPr>
              <a:t>What schema to use</a:t>
            </a:r>
          </a:p>
          <a:p>
            <a:pPr lvl="1"/>
            <a:r>
              <a:rPr lang="en-US" altLang="en-US" dirty="0"/>
              <a:t>Depends on purpose</a:t>
            </a:r>
          </a:p>
          <a:p>
            <a:pPr lvl="1"/>
            <a:r>
              <a:rPr lang="en-US" altLang="en-US" dirty="0"/>
              <a:t>Schema integration</a:t>
            </a:r>
          </a:p>
          <a:p>
            <a:r>
              <a:rPr lang="en-US" altLang="en-US" b="1" i="1" dirty="0">
                <a:solidFill>
                  <a:srgbClr val="0432FF"/>
                </a:solidFill>
              </a:rPr>
              <a:t>Data cleansing</a:t>
            </a:r>
          </a:p>
          <a:p>
            <a:pPr lvl="1"/>
            <a:r>
              <a:rPr lang="en-US" altLang="en-US" dirty="0"/>
              <a:t>E.g. correct mistakes in addresses (misspellings, zip code errors)</a:t>
            </a:r>
          </a:p>
          <a:p>
            <a:pPr lvl="1"/>
            <a:r>
              <a:rPr lang="en-US" altLang="en-US" i="1" u="sng" dirty="0"/>
              <a:t>Merge</a:t>
            </a:r>
            <a:r>
              <a:rPr lang="en-US" altLang="en-US" dirty="0"/>
              <a:t> address lists from different sources and </a:t>
            </a:r>
            <a:r>
              <a:rPr lang="en-US" altLang="en-US" i="1" u="sng" dirty="0"/>
              <a:t>purge</a:t>
            </a:r>
            <a:r>
              <a:rPr lang="en-US" altLang="en-US" dirty="0"/>
              <a:t> duplicates</a:t>
            </a:r>
          </a:p>
          <a:p>
            <a:r>
              <a:rPr lang="en-US" altLang="en-US" b="1" i="1" dirty="0">
                <a:solidFill>
                  <a:srgbClr val="0432FF"/>
                </a:solidFill>
              </a:rPr>
              <a:t>How to propagate updates</a:t>
            </a:r>
          </a:p>
          <a:p>
            <a:pPr lvl="1"/>
            <a:r>
              <a:rPr lang="en-US" altLang="en-US" dirty="0"/>
              <a:t>The data stored in a data warehouse is documented with an element of time, either explicitly or implicitly</a:t>
            </a:r>
          </a:p>
          <a:p>
            <a:r>
              <a:rPr lang="en-US" altLang="en-US" b="1" i="1" dirty="0">
                <a:solidFill>
                  <a:srgbClr val="0432FF"/>
                </a:solidFill>
              </a:rPr>
              <a:t>What data to summarize</a:t>
            </a:r>
          </a:p>
          <a:p>
            <a:pPr lvl="1"/>
            <a:r>
              <a:rPr lang="en-US" altLang="en-US" dirty="0"/>
              <a:t>Raw data may be too large to store</a:t>
            </a:r>
          </a:p>
          <a:p>
            <a:pPr lvl="1"/>
            <a:r>
              <a:rPr lang="en-US" altLang="en-US" i="1" u="sng" dirty="0"/>
              <a:t>Aggregate values (totals/subtotals) often suffice</a:t>
            </a:r>
          </a:p>
          <a:p>
            <a:pPr lvl="1"/>
            <a:r>
              <a:rPr lang="en-US" altLang="en-US" dirty="0"/>
              <a:t>Queries on raw data can often be transformed by query optimizer to use aggregate values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58536691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BCAD9863-0434-44F9-A667-B8B16E2A364F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 Patterns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634621EA-2EBA-413F-838D-A55D20DCED68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-Layout B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C8CA260C-D61C-4B41-82A3-DC26F36DCC6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0C26A48D83E246BCC180686CF30DBF" ma:contentTypeVersion="10" ma:contentTypeDescription="Create a new document." ma:contentTypeScope="" ma:versionID="f5fb637efab97b422617e6128cfefb55">
  <xsd:schema xmlns:xsd="http://www.w3.org/2001/XMLSchema" xmlns:xs="http://www.w3.org/2001/XMLSchema" xmlns:p="http://schemas.microsoft.com/office/2006/metadata/properties" xmlns:ns3="149c9475-b3c6-4a4d-b863-18cafd376046" xmlns:ns4="42c67906-633c-464e-8a7c-44fa02feb595" targetNamespace="http://schemas.microsoft.com/office/2006/metadata/properties" ma:root="true" ma:fieldsID="895bc302b95148f97059786eaf738e2d" ns3:_="" ns4:_="">
    <xsd:import namespace="149c9475-b3c6-4a4d-b863-18cafd376046"/>
    <xsd:import namespace="42c67906-633c-464e-8a7c-44fa02feb59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9c9475-b3c6-4a4d-b863-18cafd37604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c67906-633c-464e-8a7c-44fa02feb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07807C-512F-477E-9759-255DD4FFE893}">
  <ds:schemaRefs>
    <ds:schemaRef ds:uri="42c67906-633c-464e-8a7c-44fa02feb595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149c9475-b3c6-4a4d-b863-18cafd376046"/>
  </ds:schemaRefs>
</ds:datastoreItem>
</file>

<file path=customXml/itemProps2.xml><?xml version="1.0" encoding="utf-8"?>
<ds:datastoreItem xmlns:ds="http://schemas.openxmlformats.org/officeDocument/2006/customXml" ds:itemID="{02808BBE-B09E-4051-BDC7-5E4C9BD7B3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B11E67-18BF-4814-AA0E-FEE043F702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9c9475-b3c6-4a4d-b863-18cafd376046"/>
    <ds:schemaRef ds:uri="42c67906-633c-464e-8a7c-44fa02feb5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University of Melbourne</Template>
  <TotalTime>46217</TotalTime>
  <Words>286</Words>
  <Application>Microsoft Macintosh PowerPoint</Application>
  <PresentationFormat>On-screen Show (4:3)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Georgia</vt:lpstr>
      <vt:lpstr>University of Melbourne</vt:lpstr>
      <vt:lpstr>University of Melbourne Patterns</vt:lpstr>
      <vt:lpstr>University of Melbourne-Layout B</vt:lpstr>
      <vt:lpstr>PowerPoint Presentation</vt:lpstr>
      <vt:lpstr>Specialised databases: Data Warehousing</vt:lpstr>
      <vt:lpstr>Data Warehousing</vt:lpstr>
      <vt:lpstr>Data Warehousing</vt:lpstr>
      <vt:lpstr>Design Issues</vt:lpstr>
      <vt:lpstr>More Warehouse Design Issues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B  with image</dc:title>
  <dc:creator>Farhana Choudhury</dc:creator>
  <cp:lastModifiedBy>Farhana Choudhury</cp:lastModifiedBy>
  <cp:revision>381</cp:revision>
  <dcterms:created xsi:type="dcterms:W3CDTF">2020-12-03T11:09:26Z</dcterms:created>
  <dcterms:modified xsi:type="dcterms:W3CDTF">2024-10-14T04:43:22Z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0x0101008C0C26A48D83E246BCC180686CF30DBF</vt:lpwstr>
  </property>
</Properties>
</file>

<file path=docProps/thumbnail.jpeg>
</file>